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541" r:id="rId3"/>
    <p:sldId id="552" r:id="rId4"/>
    <p:sldId id="551" r:id="rId5"/>
    <p:sldId id="554" r:id="rId6"/>
    <p:sldId id="555" r:id="rId7"/>
    <p:sldId id="557" r:id="rId8"/>
    <p:sldId id="562" r:id="rId9"/>
    <p:sldId id="558" r:id="rId10"/>
    <p:sldId id="556" r:id="rId11"/>
    <p:sldId id="559" r:id="rId12"/>
    <p:sldId id="560" r:id="rId13"/>
    <p:sldId id="561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3135" autoAdjust="0"/>
  </p:normalViewPr>
  <p:slideViewPr>
    <p:cSldViewPr snapToGrid="0" snapToObjects="1">
      <p:cViewPr varScale="1">
        <p:scale>
          <a:sx n="67" d="100"/>
          <a:sy n="67" d="100"/>
        </p:scale>
        <p:origin x="109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21/11/2023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534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139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824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092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984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81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6861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694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576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684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866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vuejs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nux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5668651" y="6444917"/>
            <a:ext cx="6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CSS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E3FF7A-ADD3-B97D-3B48-9D4048013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48" y="1283636"/>
            <a:ext cx="4133850" cy="5010150"/>
          </a:xfrm>
          <a:prstGeom prst="rect">
            <a:avLst/>
          </a:prstGeom>
        </p:spPr>
      </p:pic>
      <p:sp>
        <p:nvSpPr>
          <p:cNvPr id="6" name="CaixaDeTexto 2">
            <a:extLst>
              <a:ext uri="{FF2B5EF4-FFF2-40B4-BE49-F238E27FC236}">
                <a16:creationId xmlns:a16="http://schemas.microsoft.com/office/drawing/2014/main" id="{CCC3D3F0-2D70-76B8-7C4A-A169888EE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INTRODUÇÃO AOS CONCEITOS HTML, CSS, JAVASCRIPT</a:t>
            </a:r>
            <a:endParaRPr lang="pt-BR" altLang="pt-BR" sz="1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B1CBF2-8598-00F9-2FA2-A11AC6C484E2}"/>
              </a:ext>
            </a:extLst>
          </p:cNvPr>
          <p:cNvSpPr txBox="1"/>
          <p:nvPr/>
        </p:nvSpPr>
        <p:spPr>
          <a:xfrm>
            <a:off x="7676322" y="1360015"/>
            <a:ext cx="42181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Observe como é estruturado o CSS…</a:t>
            </a:r>
          </a:p>
          <a:p>
            <a:endParaRPr lang="pt-BR" dirty="0"/>
          </a:p>
          <a:p>
            <a:r>
              <a:rPr lang="pt-BR" dirty="0"/>
              <a:t>Basicamente o principal objetivo dos comandos em css é </a:t>
            </a:r>
            <a:r>
              <a:rPr lang="pt-BR" b="1" dirty="0"/>
              <a:t>selecionar</a:t>
            </a:r>
            <a:r>
              <a:rPr lang="pt-BR" dirty="0"/>
              <a:t> / </a:t>
            </a:r>
            <a:r>
              <a:rPr lang="pt-BR" b="1" dirty="0"/>
              <a:t>localizar</a:t>
            </a:r>
            <a:r>
              <a:rPr lang="pt-BR" dirty="0"/>
              <a:t> as </a:t>
            </a:r>
            <a:r>
              <a:rPr lang="pt-BR" b="1" dirty="0"/>
              <a:t>Tags, Classes ou Ids </a:t>
            </a:r>
            <a:r>
              <a:rPr lang="pt-BR" dirty="0"/>
              <a:t>existentes no Html e modificar o seu respectivo layout.</a:t>
            </a:r>
          </a:p>
          <a:p>
            <a:endParaRPr lang="pt-BR" dirty="0"/>
          </a:p>
          <a:p>
            <a:r>
              <a:rPr lang="pt-BR" dirty="0"/>
              <a:t>Nestes exemplos temos alguns desses tipos de seletores:</a:t>
            </a:r>
          </a:p>
          <a:p>
            <a:r>
              <a:rPr lang="pt-BR" sz="3200" b="1" dirty="0"/>
              <a:t>.</a:t>
            </a:r>
            <a:r>
              <a:rPr lang="pt-BR" dirty="0"/>
              <a:t> (ponto) </a:t>
            </a:r>
            <a:r>
              <a:rPr lang="pt-BR" dirty="0">
                <a:sym typeface="Wingdings" panose="05000000000000000000" pitchFamily="2" charset="2"/>
              </a:rPr>
              <a:t> é usado para selecionar as classes do html.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b="1" dirty="0"/>
              <a:t># </a:t>
            </a:r>
            <a:r>
              <a:rPr lang="pt-BR" b="1" dirty="0">
                <a:sym typeface="Wingdings" panose="05000000000000000000" pitchFamily="2" charset="2"/>
              </a:rPr>
              <a:t> </a:t>
            </a:r>
            <a:r>
              <a:rPr lang="pt-BR" dirty="0">
                <a:sym typeface="Wingdings" panose="05000000000000000000" pitchFamily="2" charset="2"/>
              </a:rPr>
              <a:t>usado para selecionar os Id do html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Nome da tag </a:t>
            </a:r>
            <a:r>
              <a:rPr lang="pt-BR" dirty="0">
                <a:sym typeface="Wingdings" panose="05000000000000000000" pitchFamily="2" charset="2"/>
              </a:rPr>
              <a:t> usado para selecionar as tags pelo nome no html</a:t>
            </a:r>
            <a:endParaRPr lang="pt-BR" b="1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96FE25F-9705-8E47-C2C8-CD46A1B52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172" y="1401419"/>
            <a:ext cx="2619375" cy="24669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F1330F8-79BB-0680-C7AC-0CEE35076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056" y="4167660"/>
            <a:ext cx="1409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5668651" y="6444917"/>
            <a:ext cx="6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JS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CCC3D3F0-2D70-76B8-7C4A-A169888EE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INTRODUÇÃO AOS CONCEITOS HTML, CSS, JAVASCRIPT</a:t>
            </a:r>
            <a:endParaRPr lang="pt-BR" altLang="pt-BR" sz="1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B1CBF2-8598-00F9-2FA2-A11AC6C484E2}"/>
              </a:ext>
            </a:extLst>
          </p:cNvPr>
          <p:cNvSpPr txBox="1"/>
          <p:nvPr/>
        </p:nvSpPr>
        <p:spPr>
          <a:xfrm>
            <a:off x="7559391" y="1360015"/>
            <a:ext cx="447638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Observe como é estruturado o Javascript…</a:t>
            </a:r>
          </a:p>
          <a:p>
            <a:endParaRPr lang="pt-BR" dirty="0"/>
          </a:p>
          <a:p>
            <a:r>
              <a:rPr lang="pt-BR" dirty="0"/>
              <a:t>Basicamente, como se trata de uma linguagem de programação, vai conter variáveis, funções, lógicas como if, else, for, while….. </a:t>
            </a:r>
          </a:p>
          <a:p>
            <a:endParaRPr lang="pt-BR" dirty="0"/>
          </a:p>
          <a:p>
            <a:r>
              <a:rPr lang="pt-BR" dirty="0"/>
              <a:t>Tipos básicos de variáveis em Javascript (JS):</a:t>
            </a:r>
          </a:p>
          <a:p>
            <a:endParaRPr lang="pt-BR" dirty="0"/>
          </a:p>
          <a:p>
            <a:r>
              <a:rPr lang="pt-BR" b="1" dirty="0"/>
              <a:t>const </a:t>
            </a:r>
            <a:r>
              <a:rPr lang="pt-BR" b="1" dirty="0">
                <a:sym typeface="Wingdings" panose="05000000000000000000" pitchFamily="2" charset="2"/>
              </a:rPr>
              <a:t> </a:t>
            </a:r>
            <a:r>
              <a:rPr lang="pt-BR" dirty="0">
                <a:sym typeface="Wingdings" panose="05000000000000000000" pitchFamily="2" charset="2"/>
              </a:rPr>
              <a:t>variável que após definida não pode ser mudada;</a:t>
            </a:r>
          </a:p>
          <a:p>
            <a:r>
              <a:rPr lang="pt-BR" b="1" dirty="0">
                <a:sym typeface="Wingdings" panose="05000000000000000000" pitchFamily="2" charset="2"/>
              </a:rPr>
              <a:t>var  </a:t>
            </a:r>
            <a:r>
              <a:rPr lang="pt-BR" dirty="0">
                <a:sym typeface="Wingdings" panose="05000000000000000000" pitchFamily="2" charset="2"/>
              </a:rPr>
              <a:t> variável que pode mudar e é válida em todo Javascript (variável global);</a:t>
            </a:r>
          </a:p>
          <a:p>
            <a:r>
              <a:rPr lang="pt-BR" b="1" dirty="0"/>
              <a:t>let </a:t>
            </a:r>
            <a:r>
              <a:rPr lang="pt-BR" b="1" dirty="0">
                <a:sym typeface="Wingdings" panose="05000000000000000000" pitchFamily="2" charset="2"/>
              </a:rPr>
              <a:t> </a:t>
            </a:r>
            <a:r>
              <a:rPr lang="pt-BR" dirty="0">
                <a:sym typeface="Wingdings" panose="05000000000000000000" pitchFamily="2" charset="2"/>
              </a:rPr>
              <a:t>variável que pode mudar mas é válida apenas no contexto onde ela é declarada (variável local), ou seja, se nascer em uma função só poder ser</a:t>
            </a:r>
          </a:p>
          <a:p>
            <a:r>
              <a:rPr lang="pt-BR" dirty="0">
                <a:sym typeface="Wingdings" panose="05000000000000000000" pitchFamily="2" charset="2"/>
              </a:rPr>
              <a:t>acessada dentro dessa</a:t>
            </a:r>
          </a:p>
          <a:p>
            <a:r>
              <a:rPr lang="pt-BR" dirty="0">
                <a:sym typeface="Wingdings" panose="05000000000000000000" pitchFamily="2" charset="2"/>
              </a:rPr>
              <a:t>função.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5D8672-08B5-F643-7A79-5763D6352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8" y="1252732"/>
            <a:ext cx="6744697" cy="409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1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5668651" y="6444917"/>
            <a:ext cx="6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JS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CCC3D3F0-2D70-76B8-7C4A-A169888EE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INTRODUÇÃO AOS CONCEITOS HTML, CSS, JAVASCRIPT</a:t>
            </a:r>
            <a:endParaRPr lang="pt-BR" altLang="pt-BR" sz="1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B1CBF2-8598-00F9-2FA2-A11AC6C484E2}"/>
              </a:ext>
            </a:extLst>
          </p:cNvPr>
          <p:cNvSpPr txBox="1"/>
          <p:nvPr/>
        </p:nvSpPr>
        <p:spPr>
          <a:xfrm>
            <a:off x="7559391" y="1360015"/>
            <a:ext cx="44763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Informações sobre o JS:</a:t>
            </a:r>
          </a:p>
          <a:p>
            <a:endParaRPr lang="pt-BR" dirty="0"/>
          </a:p>
          <a:p>
            <a:r>
              <a:rPr lang="pt-BR" b="1" dirty="0"/>
              <a:t>console.log </a:t>
            </a:r>
            <a:r>
              <a:rPr lang="pt-BR" b="1" dirty="0">
                <a:sym typeface="Wingdings" panose="05000000000000000000" pitchFamily="2" charset="2"/>
              </a:rPr>
              <a:t> </a:t>
            </a:r>
            <a:r>
              <a:rPr lang="pt-BR" dirty="0">
                <a:sym typeface="Wingdings" panose="05000000000000000000" pitchFamily="2" charset="2"/>
              </a:rPr>
              <a:t>função que imprime no console do navegador um texto ou conteúdo de uma variável, ou seja, usada apenas para teste;</a:t>
            </a:r>
          </a:p>
          <a:p>
            <a:r>
              <a:rPr lang="pt-BR" b="1" dirty="0">
                <a:sym typeface="Wingdings" panose="05000000000000000000" pitchFamily="2" charset="2"/>
              </a:rPr>
              <a:t>alert  </a:t>
            </a:r>
            <a:r>
              <a:rPr lang="pt-BR" dirty="0">
                <a:sym typeface="Wingdings" panose="05000000000000000000" pitchFamily="2" charset="2"/>
              </a:rPr>
              <a:t>função que imprime na tela um texto ou o conteúdo de uma variável, porém ao usarmos frameworks essa funcionalidade não é tão usada pois existem maneiras melhores e mais personalizáveis de se mostrar mensagens.</a:t>
            </a:r>
          </a:p>
          <a:p>
            <a:r>
              <a:rPr lang="pt-BR" b="1" dirty="0">
                <a:sym typeface="Wingdings" panose="05000000000000000000" pitchFamily="2" charset="2"/>
              </a:rPr>
              <a:t>document.querySelector  </a:t>
            </a:r>
            <a:r>
              <a:rPr lang="pt-BR" dirty="0">
                <a:sym typeface="Wingdings" panose="05000000000000000000" pitchFamily="2" charset="2"/>
              </a:rPr>
              <a:t>uma forma nativa de fazer o javascript selecionar um elemento existente no html (neste caso a tag com id name e email) para poder consultar valor digitado, etc.</a:t>
            </a:r>
            <a:endParaRPr lang="pt-BR" b="1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5D8672-08B5-F643-7A79-5763D6352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8" y="1252732"/>
            <a:ext cx="6744697" cy="409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9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2">
            <a:extLst>
              <a:ext uri="{FF2B5EF4-FFF2-40B4-BE49-F238E27FC236}">
                <a16:creationId xmlns:a16="http://schemas.microsoft.com/office/drawing/2014/main" id="{CCC3D3F0-2D70-76B8-7C4A-A169888EE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INTRODUÇÃO AOS CONCEITOS HTML, CSS, JAVASCRIPT</a:t>
            </a:r>
            <a:endParaRPr lang="pt-BR" altLang="pt-BR" sz="18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B1CBF2-8598-00F9-2FA2-A11AC6C484E2}"/>
              </a:ext>
            </a:extLst>
          </p:cNvPr>
          <p:cNvSpPr txBox="1"/>
          <p:nvPr/>
        </p:nvSpPr>
        <p:spPr>
          <a:xfrm>
            <a:off x="711201" y="1360015"/>
            <a:ext cx="11324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CONSIDERAÇÕES: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Esta forma de criarmos páginas usando simplesmente Html, Css e Javascript não é a que adotaremos, pois necessitamos criar aplicações mais complexas, confiáveis e com boa performance, portanto, utilizaremos à partir de agora o framework Nuxt usando o Vue JS como base.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Em suma, o Html , Css e Javascript consistirão em sua essência quase que a mesma coisa que vimos nesta apresentação, porém agora teremos tags e funções especiais herdadas pelo framework que estaremos usando.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Obs.: quando estiver desenvolvendo sem framework, como sugestão de uso você pode fazer o download da extensão do vsCode chamada LiveServer, e, após instalada, clique com o botão direito de sua página html e selecione o LiveServer, desse modo, você terá um servidor com carregamento automático (auto reload) de sua página.</a:t>
            </a:r>
          </a:p>
        </p:txBody>
      </p:sp>
    </p:spTree>
    <p:extLst>
      <p:ext uri="{BB962C8B-B14F-4D97-AF65-F5344CB8AC3E}">
        <p14:creationId xmlns:p14="http://schemas.microsoft.com/office/powerpoint/2010/main" val="272940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508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FRONTEND: FRAMEWORK VUEJS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11200" y="1315307"/>
            <a:ext cx="113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Nesta </a:t>
            </a:r>
            <a:r>
              <a:rPr lang="en-US" dirty="0" err="1">
                <a:sym typeface="Wingdings" panose="05000000000000000000" pitchFamily="2" charset="2"/>
              </a:rPr>
              <a:t>etapa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estudo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iremos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utilizar</a:t>
            </a:r>
            <a:r>
              <a:rPr lang="en-US" dirty="0">
                <a:sym typeface="Wingdings" panose="05000000000000000000" pitchFamily="2" charset="2"/>
              </a:rPr>
              <a:t> um dos 3 </a:t>
            </a:r>
            <a:r>
              <a:rPr lang="en-US" dirty="0" err="1">
                <a:sym typeface="Wingdings" panose="05000000000000000000" pitchFamily="2" charset="2"/>
              </a:rPr>
              <a:t>grandes</a:t>
            </a:r>
            <a:r>
              <a:rPr lang="en-US" dirty="0">
                <a:sym typeface="Wingdings" panose="05000000000000000000" pitchFamily="2" charset="2"/>
              </a:rPr>
              <a:t> frameworks frontend que </a:t>
            </a:r>
            <a:r>
              <a:rPr lang="en-US" dirty="0" err="1">
                <a:sym typeface="Wingdings" panose="05000000000000000000" pitchFamily="2" charset="2"/>
              </a:rPr>
              <a:t>dominam</a:t>
            </a:r>
            <a:r>
              <a:rPr lang="en-US" dirty="0">
                <a:sym typeface="Wingdings" panose="05000000000000000000" pitchFamily="2" charset="2"/>
              </a:rPr>
              <a:t> o mercado: o </a:t>
            </a:r>
            <a:r>
              <a:rPr lang="en-US" b="1" dirty="0">
                <a:sym typeface="Wingdings" panose="05000000000000000000" pitchFamily="2" charset="2"/>
              </a:rPr>
              <a:t>Vue JS</a:t>
            </a:r>
            <a:r>
              <a:rPr lang="en-US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9215529-5557-E67E-6345-EF304F6B9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389" y="2235841"/>
            <a:ext cx="8820150" cy="24479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82F2D1A-2F11-0A0C-5302-8EF96843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067" y="4725310"/>
            <a:ext cx="3717901" cy="201932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ED77496-431D-2B03-2BF9-1F397E7E6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017" y="1758998"/>
            <a:ext cx="1583583" cy="70181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088846-8C71-5F1D-D1AE-CE485BEC5461}"/>
              </a:ext>
            </a:extLst>
          </p:cNvPr>
          <p:cNvSpPr txBox="1"/>
          <p:nvPr/>
        </p:nvSpPr>
        <p:spPr>
          <a:xfrm>
            <a:off x="0" y="6468531"/>
            <a:ext cx="2948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https://vuejs.org/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6ECC54-6300-4C8E-63DD-D0D1B8114062}"/>
              </a:ext>
            </a:extLst>
          </p:cNvPr>
          <p:cNvSpPr txBox="1"/>
          <p:nvPr/>
        </p:nvSpPr>
        <p:spPr>
          <a:xfrm>
            <a:off x="7284620" y="5088640"/>
            <a:ext cx="397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 Principais p</a:t>
            </a:r>
            <a:r>
              <a:rPr lang="pt-BR" dirty="0"/>
              <a:t>atrocinadores deste framework!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508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FRONTEND: FRAMEWORK NUXT 3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11200" y="1315307"/>
            <a:ext cx="1131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ym typeface="Wingdings" panose="05000000000000000000" pitchFamily="2" charset="2"/>
              </a:rPr>
              <a:t>Contudo</a:t>
            </a:r>
            <a:r>
              <a:rPr lang="en-US" dirty="0">
                <a:sym typeface="Wingdings" panose="05000000000000000000" pitchFamily="2" charset="2"/>
              </a:rPr>
              <a:t>, da </a:t>
            </a:r>
            <a:r>
              <a:rPr lang="en-US" dirty="0" err="1">
                <a:sym typeface="Wingdings" panose="05000000000000000000" pitchFamily="2" charset="2"/>
              </a:rPr>
              <a:t>mesma</a:t>
            </a:r>
            <a:r>
              <a:rPr lang="en-US" dirty="0">
                <a:sym typeface="Wingdings" panose="05000000000000000000" pitchFamily="2" charset="2"/>
              </a:rPr>
              <a:t> forma que </a:t>
            </a:r>
            <a:r>
              <a:rPr lang="en-US" dirty="0" err="1">
                <a:sym typeface="Wingdings" panose="05000000000000000000" pitchFamily="2" charset="2"/>
              </a:rPr>
              <a:t>hoje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temos</a:t>
            </a:r>
            <a:r>
              <a:rPr lang="en-US" dirty="0">
                <a:sym typeface="Wingdings" panose="05000000000000000000" pitchFamily="2" charset="2"/>
              </a:rPr>
              <a:t> o Next para React, </a:t>
            </a:r>
            <a:r>
              <a:rPr lang="en-US" dirty="0" err="1">
                <a:sym typeface="Wingdings" panose="05000000000000000000" pitchFamily="2" charset="2"/>
              </a:rPr>
              <a:t>utilizaremos</a:t>
            </a:r>
            <a:r>
              <a:rPr lang="en-US" dirty="0">
                <a:sym typeface="Wingdings" panose="05000000000000000000" pitchFamily="2" charset="2"/>
              </a:rPr>
              <a:t> o </a:t>
            </a:r>
            <a:r>
              <a:rPr lang="en-US" b="1" dirty="0">
                <a:sym typeface="Wingdings" panose="05000000000000000000" pitchFamily="2" charset="2"/>
              </a:rPr>
              <a:t>NUXT 3 </a:t>
            </a:r>
            <a:r>
              <a:rPr lang="en-US" dirty="0">
                <a:sym typeface="Wingdings" panose="05000000000000000000" pitchFamily="2" charset="2"/>
              </a:rPr>
              <a:t>que se </a:t>
            </a:r>
            <a:r>
              <a:rPr lang="en-US" dirty="0" err="1">
                <a:sym typeface="Wingdings" panose="05000000000000000000" pitchFamily="2" charset="2"/>
              </a:rPr>
              <a:t>trata</a:t>
            </a:r>
            <a:r>
              <a:rPr lang="en-US" dirty="0">
                <a:sym typeface="Wingdings" panose="05000000000000000000" pitchFamily="2" charset="2"/>
              </a:rPr>
              <a:t> de um framework do framework Vue JS, </a:t>
            </a:r>
            <a:r>
              <a:rPr lang="en-US" dirty="0" err="1">
                <a:sym typeface="Wingdings" panose="05000000000000000000" pitchFamily="2" charset="2"/>
              </a:rPr>
              <a:t>dando-lhe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ainda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mais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capacidade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produtividade</a:t>
            </a:r>
            <a:r>
              <a:rPr lang="en-US" dirty="0">
                <a:sym typeface="Wingdings" panose="05000000000000000000" pitchFamily="2" charset="2"/>
              </a:rPr>
              <a:t>, e performance com </a:t>
            </a:r>
            <a:r>
              <a:rPr lang="en-US" dirty="0" err="1">
                <a:sym typeface="Wingdings" panose="05000000000000000000" pitchFamily="2" charset="2"/>
              </a:rPr>
              <a:t>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conceitos</a:t>
            </a:r>
            <a:r>
              <a:rPr lang="en-US" dirty="0">
                <a:sym typeface="Wingdings" panose="05000000000000000000" pitchFamily="2" charset="2"/>
              </a:rPr>
              <a:t> de SSR+SPA.</a:t>
            </a: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088846-8C71-5F1D-D1AE-CE485BEC5461}"/>
              </a:ext>
            </a:extLst>
          </p:cNvPr>
          <p:cNvSpPr txBox="1"/>
          <p:nvPr/>
        </p:nvSpPr>
        <p:spPr>
          <a:xfrm>
            <a:off x="0" y="6468531"/>
            <a:ext cx="2948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https://nuxt.com/</a:t>
            </a:r>
            <a:r>
              <a:rPr lang="pt-BR" dirty="0"/>
              <a:t>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6ECC54-6300-4C8E-63DD-D0D1B8114062}"/>
              </a:ext>
            </a:extLst>
          </p:cNvPr>
          <p:cNvSpPr txBox="1"/>
          <p:nvPr/>
        </p:nvSpPr>
        <p:spPr>
          <a:xfrm>
            <a:off x="3984249" y="6263909"/>
            <a:ext cx="5138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Principais p</a:t>
            </a:r>
            <a:r>
              <a:rPr lang="pt-BR" dirty="0"/>
              <a:t>atrocinadores deste framework!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8F65AD-F353-276C-B544-8FE370A8F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2034015"/>
            <a:ext cx="7391400" cy="32099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A5A739B-62F8-FC66-893D-EF6DCB21B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891" y="5242575"/>
            <a:ext cx="10181957" cy="11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6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INTRODUÇÃO AOS CONCEITOS HTML, CSS, JAVASCRIPT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440242" y="3473481"/>
            <a:ext cx="114741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 navegação de qualquer página web que usamos atualmente é composta por no mínimo de 3 partes (independente se você está usando um framework ou não): HTML, CSS, JAVASCRIPT.</a:t>
            </a:r>
          </a:p>
          <a:p>
            <a:endParaRPr lang="pt-BR" b="1" dirty="0"/>
          </a:p>
          <a:p>
            <a:r>
              <a:rPr lang="pt-BR" b="1" dirty="0"/>
              <a:t>HTML </a:t>
            </a:r>
            <a:r>
              <a:rPr lang="pt-BR" b="1" dirty="0">
                <a:sym typeface="Wingdings" panose="05000000000000000000" pitchFamily="2" charset="2"/>
              </a:rPr>
              <a:t> </a:t>
            </a:r>
            <a:r>
              <a:rPr lang="pt-BR" dirty="0">
                <a:sym typeface="Wingdings" panose="05000000000000000000" pitchFamily="2" charset="2"/>
              </a:rPr>
              <a:t>não é uma linguagem de programação, mas sim de marcação, ou seja, assim como tijolos em uma casa, é responsável por definir a estrutura de uma página.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CSS  </a:t>
            </a:r>
            <a:r>
              <a:rPr lang="pt-BR" dirty="0">
                <a:sym typeface="Wingdings" panose="05000000000000000000" pitchFamily="2" charset="2"/>
              </a:rPr>
              <a:t>usando apenas o html já possuímos uma estrutura que é o fundamental, contudo, geralmente essa estrutura não é tão visualmente agradável, fazendo parecer aqueles sites ‘antigos’, portanto o css é o responsável</a:t>
            </a:r>
          </a:p>
          <a:p>
            <a:r>
              <a:rPr lang="pt-BR" dirty="0">
                <a:sym typeface="Wingdings" panose="05000000000000000000" pitchFamily="2" charset="2"/>
              </a:rPr>
              <a:t>por definir como será o layout de nossa página web (não é uma linguagem de programação).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JAVASCRIPT  </a:t>
            </a:r>
            <a:r>
              <a:rPr lang="pt-BR" dirty="0">
                <a:sym typeface="Wingdings" panose="05000000000000000000" pitchFamily="2" charset="2"/>
              </a:rPr>
              <a:t>é o responsável por fazer com que as páginas ganhem ‘vida’, ou seja, deixem de ser estáticas</a:t>
            </a:r>
          </a:p>
          <a:p>
            <a:r>
              <a:rPr lang="pt-BR" dirty="0">
                <a:sym typeface="Wingdings" panose="05000000000000000000" pitchFamily="2" charset="2"/>
              </a:rPr>
              <a:t>e passem a ser dinâmicas e interativas, possibilitando a realização de lógica (é uma linguagem de programação)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94DC09-74FB-966C-7006-AE5A16DFD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7"/>
          <a:stretch/>
        </p:blipFill>
        <p:spPr bwMode="auto">
          <a:xfrm>
            <a:off x="4129786" y="1246309"/>
            <a:ext cx="4650790" cy="218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5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7746174" y="2358581"/>
            <a:ext cx="4185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Esta analogia é interessante, o Html é as peças estruturais do carro, o Css é o layout do carro (cor, etc..), e o Javascript é a motorização que vai fazer o carro ter ação e ser dinâmico e obedecer os comandos do motorista.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986571-27DD-2CF7-5B95-EA1BC69B1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82" y="1476917"/>
            <a:ext cx="6948780" cy="390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2">
            <a:extLst>
              <a:ext uri="{FF2B5EF4-FFF2-40B4-BE49-F238E27FC236}">
                <a16:creationId xmlns:a16="http://schemas.microsoft.com/office/drawing/2014/main" id="{3CB7DF83-08A4-F46F-AE00-979BC0CBE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INTRODUÇÃO AOS CONCEITOS HTML, CSS, JAVASCRIPT</a:t>
            </a:r>
            <a:endParaRPr lang="pt-BR" altLang="pt-BR" sz="1800" dirty="0"/>
          </a:p>
        </p:txBody>
      </p:sp>
    </p:spTree>
    <p:extLst>
      <p:ext uri="{BB962C8B-B14F-4D97-AF65-F5344CB8AC3E}">
        <p14:creationId xmlns:p14="http://schemas.microsoft.com/office/powerpoint/2010/main" val="10050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5527174" y="6485048"/>
            <a:ext cx="10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HTML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884CA9-57C5-576C-73D4-30FA06C11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228" y="1223815"/>
            <a:ext cx="5839504" cy="5263410"/>
          </a:xfrm>
          <a:prstGeom prst="rect">
            <a:avLst/>
          </a:prstGeom>
        </p:spPr>
      </p:pic>
      <p:sp>
        <p:nvSpPr>
          <p:cNvPr id="4" name="CaixaDeTexto 2">
            <a:extLst>
              <a:ext uri="{FF2B5EF4-FFF2-40B4-BE49-F238E27FC236}">
                <a16:creationId xmlns:a16="http://schemas.microsoft.com/office/drawing/2014/main" id="{41BB603D-193C-6145-0E3E-CB12D9E61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INTRODUÇÃO AOS CONCEITOS HTML, CSS, JAVASCRIPT</a:t>
            </a:r>
            <a:endParaRPr lang="pt-BR" altLang="pt-BR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A51C485-808A-3CA6-ADA7-4A4E7078BF55}"/>
              </a:ext>
            </a:extLst>
          </p:cNvPr>
          <p:cNvSpPr txBox="1"/>
          <p:nvPr/>
        </p:nvSpPr>
        <p:spPr>
          <a:xfrm>
            <a:off x="8948732" y="1354556"/>
            <a:ext cx="28668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Observe como é estruturado o Html… </a:t>
            </a:r>
          </a:p>
          <a:p>
            <a:r>
              <a:rPr lang="pt-BR" dirty="0"/>
              <a:t>Os itens na imagem em verde são as </a:t>
            </a:r>
            <a:r>
              <a:rPr lang="pt-BR" b="1" dirty="0"/>
              <a:t>TAGS</a:t>
            </a:r>
            <a:r>
              <a:rPr lang="pt-BR" dirty="0"/>
              <a:t>, isto é, estruturas previamente criadas que possuem funcionalidade específica.</a:t>
            </a:r>
          </a:p>
          <a:p>
            <a:endParaRPr lang="pt-BR" dirty="0"/>
          </a:p>
          <a:p>
            <a:r>
              <a:rPr lang="pt-BR" dirty="0"/>
              <a:t>Em laranja estão os </a:t>
            </a:r>
            <a:r>
              <a:rPr lang="pt-BR" b="1" dirty="0"/>
              <a:t>ATRIBUTOS</a:t>
            </a:r>
            <a:r>
              <a:rPr lang="pt-BR" dirty="0"/>
              <a:t> das tags, ou seja, propriedades e configurações das tags.</a:t>
            </a:r>
          </a:p>
          <a:p>
            <a:endParaRPr lang="pt-BR" dirty="0"/>
          </a:p>
          <a:p>
            <a:r>
              <a:rPr lang="pt-BR" dirty="0"/>
              <a:t>Em branco entre uma tag e outra temos o </a:t>
            </a:r>
            <a:r>
              <a:rPr lang="pt-BR" b="1" dirty="0"/>
              <a:t>CONTEÚDO</a:t>
            </a:r>
            <a:r>
              <a:rPr lang="pt-BR" dirty="0"/>
              <a:t>, que podem ser textos ou outras tags.</a:t>
            </a:r>
          </a:p>
        </p:txBody>
      </p:sp>
    </p:spTree>
    <p:extLst>
      <p:ext uri="{BB962C8B-B14F-4D97-AF65-F5344CB8AC3E}">
        <p14:creationId xmlns:p14="http://schemas.microsoft.com/office/powerpoint/2010/main" val="51015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1884CA9-57C5-576C-73D4-30FA06C11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68" y="1347885"/>
            <a:ext cx="4617797" cy="4162230"/>
          </a:xfrm>
          <a:prstGeom prst="rect">
            <a:avLst/>
          </a:prstGeom>
        </p:spPr>
      </p:pic>
      <p:sp>
        <p:nvSpPr>
          <p:cNvPr id="4" name="CaixaDeTexto 2">
            <a:extLst>
              <a:ext uri="{FF2B5EF4-FFF2-40B4-BE49-F238E27FC236}">
                <a16:creationId xmlns:a16="http://schemas.microsoft.com/office/drawing/2014/main" id="{41BB603D-193C-6145-0E3E-CB12D9E61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INTRODUÇÃO AOS CONCEITOS HTML, CSS, JAVASCRIPT</a:t>
            </a:r>
            <a:endParaRPr lang="pt-BR" altLang="pt-BR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A51C485-808A-3CA6-ADA7-4A4E7078BF55}"/>
              </a:ext>
            </a:extLst>
          </p:cNvPr>
          <p:cNvSpPr txBox="1"/>
          <p:nvPr/>
        </p:nvSpPr>
        <p:spPr>
          <a:xfrm>
            <a:off x="5246301" y="1359416"/>
            <a:ext cx="66980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Principais tags e uso:</a:t>
            </a:r>
          </a:p>
          <a:p>
            <a:endParaRPr lang="pt-BR" dirty="0"/>
          </a:p>
          <a:p>
            <a:r>
              <a:rPr lang="pt-BR" b="1" dirty="0"/>
              <a:t>DOCTYPE</a:t>
            </a:r>
            <a:r>
              <a:rPr lang="pt-BR" dirty="0"/>
              <a:t>: define o tipo do documento para informar o navegador;</a:t>
            </a:r>
          </a:p>
          <a:p>
            <a:r>
              <a:rPr lang="pt-BR" b="1" dirty="0"/>
              <a:t>html:</a:t>
            </a:r>
            <a:r>
              <a:rPr lang="pt-BR" dirty="0"/>
              <a:t> abriga toda a estrutura em html da página;</a:t>
            </a:r>
          </a:p>
          <a:p>
            <a:r>
              <a:rPr lang="pt-BR" b="1" dirty="0"/>
              <a:t>head:</a:t>
            </a:r>
            <a:r>
              <a:rPr lang="pt-BR" dirty="0"/>
              <a:t> contém as principais configurações da página;</a:t>
            </a:r>
          </a:p>
          <a:p>
            <a:r>
              <a:rPr lang="pt-BR" b="1" dirty="0"/>
              <a:t>meta: </a:t>
            </a:r>
            <a:r>
              <a:rPr lang="pt-BR" dirty="0"/>
              <a:t>realizar configurações importantes, como codificação dos caracteres, descrição, meta dados, etc… (é opcional, mas importante);</a:t>
            </a:r>
          </a:p>
          <a:p>
            <a:r>
              <a:rPr lang="pt-BR" b="1" dirty="0"/>
              <a:t>body: </a:t>
            </a:r>
            <a:r>
              <a:rPr lang="pt-BR" dirty="0"/>
              <a:t>contém todo o corpo da página, ou seja, a maior parte e a principal;</a:t>
            </a:r>
          </a:p>
          <a:p>
            <a:r>
              <a:rPr lang="pt-BR" b="1" dirty="0"/>
              <a:t>div:</a:t>
            </a:r>
            <a:r>
              <a:rPr lang="pt-BR" dirty="0"/>
              <a:t> tags genéricas que servem como ‘caixas’ que literalmente podem conter qualquer coisa, inclusive várias tags dentro de si.</a:t>
            </a:r>
            <a:endParaRPr lang="pt-BR" b="1" dirty="0"/>
          </a:p>
          <a:p>
            <a:r>
              <a:rPr lang="pt-BR" b="1" dirty="0"/>
              <a:t>main: </a:t>
            </a:r>
            <a:r>
              <a:rPr lang="pt-BR" dirty="0"/>
              <a:t>tag semântica par indicar que contém a parte principal da sua página (tags semânticas são tags não obrigatórias e que podem ser substituídas por outras, em sua maioria pelas tags div, porém tem o sentido especial de dar ‘dicas’ para o navegador/browser entender melhor a estrutura de sua página);</a:t>
            </a:r>
          </a:p>
          <a:p>
            <a:r>
              <a:rPr lang="pt-BR" b="1" dirty="0"/>
              <a:t>form: </a:t>
            </a:r>
            <a:r>
              <a:rPr lang="pt-BR" dirty="0"/>
              <a:t>tag que indica que dentro dela existe um</a:t>
            </a:r>
          </a:p>
          <a:p>
            <a:r>
              <a:rPr lang="pt-BR" dirty="0"/>
              <a:t>formulário a ser preenchido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55853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5527174" y="6485048"/>
            <a:ext cx="100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HTML</a:t>
            </a:r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41BB603D-193C-6145-0E3E-CB12D9E61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INTRODUÇÃO AOS CONCEITOS HTML, CSS, JAVASCRIPT</a:t>
            </a:r>
            <a:endParaRPr lang="pt-BR" altLang="pt-BR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B499F1-19E1-A523-0A89-B3B562656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011" y="1240097"/>
            <a:ext cx="2981910" cy="521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68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2">
            <a:extLst>
              <a:ext uri="{FF2B5EF4-FFF2-40B4-BE49-F238E27FC236}">
                <a16:creationId xmlns:a16="http://schemas.microsoft.com/office/drawing/2014/main" id="{41BB603D-193C-6145-0E3E-CB12D9E61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420" y="870765"/>
            <a:ext cx="82989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INTRODUÇÃO AOS CONCEITOS HTML, CSS, JAVASCRIPT</a:t>
            </a:r>
            <a:endParaRPr lang="pt-BR" altLang="pt-BR" sz="1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A51C485-808A-3CA6-ADA7-4A4E7078BF55}"/>
              </a:ext>
            </a:extLst>
          </p:cNvPr>
          <p:cNvSpPr txBox="1"/>
          <p:nvPr/>
        </p:nvSpPr>
        <p:spPr>
          <a:xfrm>
            <a:off x="4857526" y="1359416"/>
            <a:ext cx="733447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Principais tags e uso:</a:t>
            </a:r>
          </a:p>
          <a:p>
            <a:endParaRPr lang="pt-BR" dirty="0"/>
          </a:p>
          <a:p>
            <a:r>
              <a:rPr lang="pt-BR" b="1" dirty="0"/>
              <a:t>input</a:t>
            </a:r>
            <a:r>
              <a:rPr lang="pt-BR" dirty="0"/>
              <a:t>: tag que recebe dados do usuário que está acessando a página, podendo ser de vários tipos definidos no atributo </a:t>
            </a:r>
            <a:r>
              <a:rPr lang="pt-BR" i="1" dirty="0"/>
              <a:t>type</a:t>
            </a:r>
            <a:r>
              <a:rPr lang="pt-BR" dirty="0"/>
              <a:t>, ou seja, podem ser desde campos de texto, caixas de seleção, seletores de calendário, etc…</a:t>
            </a:r>
            <a:endParaRPr lang="pt-BR" b="1" dirty="0"/>
          </a:p>
          <a:p>
            <a:r>
              <a:rPr lang="pt-BR" b="1" dirty="0"/>
              <a:t>label</a:t>
            </a:r>
            <a:r>
              <a:rPr lang="pt-BR" dirty="0"/>
              <a:t>: geralmente usada em conjunto com input, serve para nomear o input, como se fosse uma etiqueta;</a:t>
            </a:r>
          </a:p>
          <a:p>
            <a:r>
              <a:rPr lang="pt-BR" b="1" dirty="0"/>
              <a:t>button: </a:t>
            </a:r>
            <a:r>
              <a:rPr lang="pt-BR" dirty="0"/>
              <a:t>como o nome diz, é um botão que tem o objetivo de fazer uma ação;</a:t>
            </a:r>
          </a:p>
          <a:p>
            <a:r>
              <a:rPr lang="pt-BR" b="1" dirty="0"/>
              <a:t>h1 ~ h6: </a:t>
            </a:r>
            <a:r>
              <a:rPr lang="pt-BR" dirty="0"/>
              <a:t>as tags h1 até o h6 servem para imprimir textos importantes, como títulos por exemplo;</a:t>
            </a:r>
          </a:p>
          <a:p>
            <a:r>
              <a:rPr lang="pt-BR" b="1" dirty="0"/>
              <a:t>p: </a:t>
            </a:r>
            <a:r>
              <a:rPr lang="pt-BR" dirty="0"/>
              <a:t>tag de parágrafo, imprime um texto e após a finalização do mesmo quebra uma linha (inicia o próximo texto em outro parágrafo);</a:t>
            </a:r>
          </a:p>
          <a:p>
            <a:r>
              <a:rPr lang="pt-BR" b="1" dirty="0"/>
              <a:t>span:</a:t>
            </a:r>
            <a:r>
              <a:rPr lang="pt-BR" dirty="0"/>
              <a:t> semelhante a tag p, porém não quebra uma linha, ou seja, dois spans normalmente irão ficar um em frente ao outro (caso não seja alterado via css);</a:t>
            </a:r>
          </a:p>
          <a:p>
            <a:r>
              <a:rPr lang="pt-BR" b="1" dirty="0"/>
              <a:t>a: </a:t>
            </a:r>
            <a:r>
              <a:rPr lang="pt-BR" dirty="0"/>
              <a:t>tag que serve para receber um link e direcionar o </a:t>
            </a:r>
          </a:p>
          <a:p>
            <a:r>
              <a:rPr lang="pt-BR" dirty="0"/>
              <a:t>Usuário para o link desejado quando clicado;</a:t>
            </a:r>
          </a:p>
          <a:p>
            <a:r>
              <a:rPr lang="pt-BR" b="1" dirty="0"/>
              <a:t>img: </a:t>
            </a:r>
            <a:r>
              <a:rPr lang="pt-BR" dirty="0"/>
              <a:t>tag para mostrar uma imagem local ou da internet.</a:t>
            </a:r>
            <a:endParaRPr lang="pt-BR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3D9569-F7D7-DC19-E1AC-1C000C2BF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69" y="1359416"/>
            <a:ext cx="41338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4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9536</TotalTime>
  <Words>1347</Words>
  <Application>Microsoft Office PowerPoint</Application>
  <PresentationFormat>Ecrã Panorâmico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724</cp:revision>
  <dcterms:created xsi:type="dcterms:W3CDTF">2020-11-19T18:52:57Z</dcterms:created>
  <dcterms:modified xsi:type="dcterms:W3CDTF">2023-11-22T00:29:51Z</dcterms:modified>
</cp:coreProperties>
</file>